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9.jpg" ContentType="image/jpg"/>
  <Override PartName="/ppt/media/image10.jpg" ContentType="image/jpg"/>
  <Override PartName="/ppt/media/image11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57" r:id="rId4"/>
    <p:sldId id="259" r:id="rId5"/>
    <p:sldId id="283" r:id="rId6"/>
    <p:sldId id="269" r:id="rId7"/>
    <p:sldId id="295" r:id="rId8"/>
    <p:sldId id="284" r:id="rId9"/>
    <p:sldId id="296" r:id="rId10"/>
    <p:sldId id="285" r:id="rId11"/>
    <p:sldId id="263" r:id="rId12"/>
    <p:sldId id="286" r:id="rId13"/>
    <p:sldId id="287" r:id="rId14"/>
    <p:sldId id="270" r:id="rId15"/>
    <p:sldId id="271" r:id="rId16"/>
    <p:sldId id="273" r:id="rId17"/>
    <p:sldId id="272" r:id="rId18"/>
    <p:sldId id="275" r:id="rId19"/>
    <p:sldId id="274" r:id="rId20"/>
    <p:sldId id="277" r:id="rId21"/>
    <p:sldId id="276" r:id="rId22"/>
    <p:sldId id="280" r:id="rId23"/>
    <p:sldId id="281" r:id="rId24"/>
    <p:sldId id="278" r:id="rId25"/>
    <p:sldId id="282" r:id="rId26"/>
    <p:sldId id="288" r:id="rId27"/>
    <p:sldId id="290" r:id="rId28"/>
    <p:sldId id="291" r:id="rId29"/>
    <p:sldId id="292" r:id="rId30"/>
    <p:sldId id="293" r:id="rId31"/>
    <p:sldId id="294" r:id="rId32"/>
    <p:sldId id="297" r:id="rId33"/>
    <p:sldId id="266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21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2-4F15-ACF8-2714148F0F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2-4F15-ACF8-2714148F0F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2-4F15-ACF8-2714148F0F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2-4F15-ACF8-2714148F0F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2-4F15-ACF8-2714148F0F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2-4F15-ACF8-2714148F0F3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2-4F15-ACF8-2714148F0F3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2-4F15-ACF8-2714148F0F3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2-4F15-ACF8-2714148F0F3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2-4F15-ACF8-2714148F0F3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32-4F15-ACF8-2714148F0F3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32-4F15-ACF8-2714148F0F3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732-4F15-ACF8-2714148F0F3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732-4F15-ACF8-2714148F0F32}"/>
              </c:ext>
            </c:extLst>
          </c:dPt>
          <c:dLbls>
            <c:dLbl>
              <c:idx val="0"/>
              <c:layout>
                <c:manualLayout>
                  <c:x val="0.19085294338207723"/>
                  <c:y val="1.296139412595475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32-4F15-ACF8-2714148F0F32}"/>
                </c:ext>
              </c:extLst>
            </c:dLbl>
            <c:dLbl>
              <c:idx val="10"/>
              <c:layout>
                <c:manualLayout>
                  <c:x val="-1.3714285714285717E-2"/>
                  <c:y val="-6.31163540046492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32-4F15-ACF8-2714148F0F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Hoja1!$B$4:$B$17</c:f>
              <c:strCache>
                <c:ptCount val="14"/>
                <c:pt idx="0">
                  <c:v>Enseñar buenas prácticas sobre el uso del pie chart</c:v>
                </c:pt>
                <c:pt idx="1">
                  <c:v>' </c:v>
                </c:pt>
                <c:pt idx="2">
                  <c:v>' </c:v>
                </c:pt>
                <c:pt idx="3">
                  <c:v>' </c:v>
                </c:pt>
                <c:pt idx="4">
                  <c:v>' </c:v>
                </c:pt>
                <c:pt idx="5">
                  <c:v>' </c:v>
                </c:pt>
                <c:pt idx="6">
                  <c:v>' </c:v>
                </c:pt>
                <c:pt idx="7">
                  <c:v>' </c:v>
                </c:pt>
                <c:pt idx="8">
                  <c:v>' </c:v>
                </c:pt>
                <c:pt idx="9">
                  <c:v>' </c:v>
                </c:pt>
                <c:pt idx="10">
                  <c:v>Correcto uso del colores</c:v>
                </c:pt>
                <c:pt idx="11">
                  <c:v>' </c:v>
                </c:pt>
                <c:pt idx="12">
                  <c:v>' </c:v>
                </c:pt>
                <c:pt idx="13">
                  <c:v>' </c:v>
                </c:pt>
              </c:strCache>
            </c:strRef>
          </c:cat>
          <c:val>
            <c:numRef>
              <c:f>Hoja1!$C$4:$C$17</c:f>
              <c:numCache>
                <c:formatCode>General</c:formatCode>
                <c:ptCount val="14"/>
                <c:pt idx="0">
                  <c:v>5</c:v>
                </c:pt>
                <c:pt idx="1">
                  <c:v>12</c:v>
                </c:pt>
                <c:pt idx="2">
                  <c:v>13</c:v>
                </c:pt>
                <c:pt idx="3">
                  <c:v>6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5</c:v>
                </c:pt>
                <c:pt idx="10">
                  <c:v>7</c:v>
                </c:pt>
                <c:pt idx="11">
                  <c:v>3</c:v>
                </c:pt>
                <c:pt idx="12">
                  <c:v>6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B732-4F15-ACF8-2714148F0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28-06-2023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42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382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492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982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197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91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 err="1">
                <a:solidFill>
                  <a:schemeClr val="tx1"/>
                </a:solidFill>
              </a:rPr>
              <a:t>Comencemos</a:t>
            </a:r>
            <a:r>
              <a:rPr lang="en-US" sz="5400" b="0" dirty="0">
                <a:solidFill>
                  <a:schemeClr val="tx1"/>
                </a:solidFill>
              </a:rPr>
              <a:t> con un poco de </a:t>
            </a:r>
            <a:r>
              <a:rPr lang="en-US" sz="5400" dirty="0">
                <a:solidFill>
                  <a:schemeClr val="tx1"/>
                </a:solidFill>
              </a:rPr>
              <a:t>Historia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s-ES" sz="2000" b="0" dirty="0">
                <a:solidFill>
                  <a:schemeClr val="tx1"/>
                </a:solidFill>
              </a:rPr>
              <a:t>El que sabe de donde viene…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0475" y="803444"/>
            <a:ext cx="4257675" cy="5216356"/>
          </a:xfrm>
        </p:spPr>
        <p:txBody>
          <a:bodyPr/>
          <a:lstStyle/>
          <a:p>
            <a:r>
              <a:rPr lang="es-ES" b="0" dirty="0"/>
              <a:t>Mapa de 1854 del </a:t>
            </a:r>
            <a:r>
              <a:rPr lang="es-ES" dirty="0"/>
              <a:t>Dr. John Snow</a:t>
            </a:r>
          </a:p>
          <a:p>
            <a:pPr algn="l"/>
            <a:endParaRPr lang="es-ES" dirty="0"/>
          </a:p>
          <a:p>
            <a:pPr algn="l"/>
            <a:r>
              <a:rPr lang="es-ES" b="0" dirty="0"/>
              <a:t>Relaciona brote de cólera ocurridos en Londres (Soho). Hito importante de </a:t>
            </a:r>
            <a:r>
              <a:rPr lang="es-ES" b="0" dirty="0" err="1"/>
              <a:t>datavis</a:t>
            </a:r>
            <a:r>
              <a:rPr lang="es-ES" b="0" dirty="0"/>
              <a:t> y epidemiología.</a:t>
            </a:r>
          </a:p>
          <a:p>
            <a:pPr algn="l"/>
            <a:endParaRPr lang="es-ES" b="0" dirty="0"/>
          </a:p>
          <a:p>
            <a:pPr algn="l"/>
            <a:r>
              <a:rPr lang="es-ES" b="0" dirty="0"/>
              <a:t>Se creía que el cólera se propagaba a través del aire y no se había establecido conexión entre la enfermedad y el consumo de agua contaminada.</a:t>
            </a:r>
          </a:p>
          <a:p>
            <a:pPr algn="l"/>
            <a:endParaRPr lang="es-ES" b="0" dirty="0"/>
          </a:p>
          <a:p>
            <a:pPr algn="l"/>
            <a:r>
              <a:rPr lang="es-ES" b="0" dirty="0"/>
              <a:t>El mapa apoyaba la hipótesis de Dr. Snow. Lo construyó al ir recopilando información sobre los casos y mapear las ubicaciones.</a:t>
            </a:r>
            <a:endParaRPr lang="es-CL" b="0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2153151-0BB1-21F8-8949-610E05201A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50" y="677401"/>
            <a:ext cx="5534025" cy="55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0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6" y="1022519"/>
            <a:ext cx="3810000" cy="5216356"/>
          </a:xfrm>
        </p:spPr>
        <p:txBody>
          <a:bodyPr/>
          <a:lstStyle/>
          <a:p>
            <a:r>
              <a:rPr lang="es-ES" sz="1400" dirty="0"/>
              <a:t>Diagrama de la Rosa de Crimea de Florence Nightingale</a:t>
            </a:r>
          </a:p>
          <a:p>
            <a:pPr algn="l"/>
            <a:r>
              <a:rPr lang="es-ES" sz="1400" b="0" dirty="0"/>
              <a:t>Florence Nightingale, enfermera y estadística británica se dio cuenta: Más gente moría por tifoidea o cólera que por la guerra de Crimea (1853-1856).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El área </a:t>
            </a:r>
            <a:r>
              <a:rPr lang="es-ES" sz="1200" dirty="0">
                <a:solidFill>
                  <a:srgbClr val="C00000"/>
                </a:solidFill>
              </a:rPr>
              <a:t>roja</a:t>
            </a:r>
            <a:r>
              <a:rPr lang="es-ES" sz="1200" b="0" dirty="0"/>
              <a:t> representa las muertes ocasionadas por heridas de batalla.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El área </a:t>
            </a:r>
            <a:r>
              <a:rPr lang="es-ES" sz="1200" dirty="0">
                <a:solidFill>
                  <a:schemeClr val="accent1"/>
                </a:solidFill>
              </a:rPr>
              <a:t>azul</a:t>
            </a:r>
            <a:r>
              <a:rPr lang="es-ES" sz="1200" b="0" dirty="0"/>
              <a:t> representa las muertes ocasionadas por enfermedades infecciosas que se pudieron prevenir.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Y el área </a:t>
            </a:r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negra</a:t>
            </a:r>
            <a:r>
              <a:rPr lang="es-ES" sz="1200" b="0" dirty="0"/>
              <a:t> representa las muertes catalogadas como “distinta causa”.</a:t>
            </a:r>
            <a:endParaRPr lang="es-CL" sz="1200" b="0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F32049A8-3630-FEAB-D6E3-618009871A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250" y="1224730"/>
            <a:ext cx="7507684" cy="47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" y="1022519"/>
            <a:ext cx="3028949" cy="5178256"/>
          </a:xfrm>
        </p:spPr>
        <p:txBody>
          <a:bodyPr/>
          <a:lstStyle/>
          <a:p>
            <a:r>
              <a:rPr lang="es-ES" sz="1400" dirty="0"/>
              <a:t>Mapa de (Charles </a:t>
            </a:r>
            <a:r>
              <a:rPr lang="es-ES" sz="1400" dirty="0" err="1"/>
              <a:t>Jospeh</a:t>
            </a:r>
            <a:r>
              <a:rPr lang="es-ES" sz="1400" dirty="0"/>
              <a:t>) </a:t>
            </a:r>
            <a:r>
              <a:rPr lang="es-ES" sz="1400" dirty="0" err="1"/>
              <a:t>Minard</a:t>
            </a:r>
            <a:r>
              <a:rPr lang="es-ES" sz="1400" dirty="0"/>
              <a:t> de 1869: </a:t>
            </a:r>
          </a:p>
          <a:p>
            <a:r>
              <a:rPr lang="es-ES" sz="1400" b="0" dirty="0"/>
              <a:t>“La marcha de Napoleón hacia Rusia“</a:t>
            </a:r>
          </a:p>
          <a:p>
            <a:pPr algn="l"/>
            <a:endParaRPr lang="es-ES" sz="1400" b="0" dirty="0"/>
          </a:p>
          <a:p>
            <a:pPr algn="l"/>
            <a:r>
              <a:rPr lang="es-CL" sz="1400" b="0" dirty="0"/>
              <a:t>Combina varios elementos visuales para representar información compleja: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Ubicación geográfica.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Tamaño fuerzas militares.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Temperatura.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Avance y disminución de tropas.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1E83F7F4-24AA-72C4-E42C-34F0185A9F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1" y="1277773"/>
            <a:ext cx="8638264" cy="43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¿Que es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visualización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777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 ? </a:t>
            </a:r>
            <a:r>
              <a:rPr lang="es-ES" sz="2200" b="0" i="1" dirty="0"/>
              <a:t>(ver. 0)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Proceso de </a:t>
            </a:r>
            <a:r>
              <a:rPr lang="es-ES" sz="2000" b="1" dirty="0"/>
              <a:t>representar</a:t>
            </a:r>
            <a:r>
              <a:rPr lang="es-ES" sz="2000" dirty="0"/>
              <a:t> datos abstractos y complejos mediante representaciones visuales para </a:t>
            </a:r>
            <a:r>
              <a:rPr lang="es-ES" sz="2000" b="1" dirty="0"/>
              <a:t>facilitar</a:t>
            </a:r>
            <a:r>
              <a:rPr lang="es-ES" sz="2000" dirty="0"/>
              <a:t> la comprensión, el análisis y la comunicación de la información.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A través de la visualización, los datos se transforman en representaciones gráficas que aprovechan las capacidades perceptuales y cognitivas de los usuarios para extraer significado y conocimiento.</a:t>
            </a:r>
            <a:endParaRPr lang="es-CL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Una definición…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13649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 computacionales de visualización proveen representaciones visuales de conjuntos de datos diseñadas para ayudar a las personas 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290864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/>
              <a:t>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b="1" dirty="0"/>
              <a:t> </a:t>
            </a:r>
            <a:r>
              <a:rPr lang="es-ES" sz="2400" dirty="0"/>
              <a:t>de conjuntos de </a:t>
            </a:r>
            <a:r>
              <a:rPr lang="es-ES" sz="2400" b="1" dirty="0">
                <a:solidFill>
                  <a:srgbClr val="C00000"/>
                </a:solidFill>
              </a:rPr>
              <a:t>datos</a:t>
            </a:r>
            <a:r>
              <a:rPr lang="es-ES" sz="2400" dirty="0"/>
              <a:t> diseñadas para </a:t>
            </a:r>
            <a:r>
              <a:rPr lang="es-ES" sz="2400" b="1" dirty="0">
                <a:solidFill>
                  <a:srgbClr val="C00000"/>
                </a:solidFill>
              </a:rPr>
              <a:t>ayudar a las personas </a:t>
            </a:r>
            <a:r>
              <a:rPr lang="es-ES" sz="2400" dirty="0"/>
              <a:t>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25804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visualización proveen representaciones visuales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098431" y="4567288"/>
            <a:ext cx="9380991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Capacidad de procesamiento. Es rápido, incluso con mucha información.</a:t>
            </a:r>
          </a:p>
          <a:p>
            <a:pPr algn="r">
              <a:lnSpc>
                <a:spcPct val="150000"/>
              </a:lnSpc>
            </a:pPr>
            <a:r>
              <a:rPr lang="es-ES" sz="1800" b="1" dirty="0"/>
              <a:t>Escalabilidad.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12861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El sistema visual humano es un canal de “banda ancha” al cerebro (paralelo).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El sonido es secuencial. Tacto posee bajo ancho de banda. 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Gusto/Olfato no existen dispositivos para reproducir este tipo de información.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429452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 visuales de conjuntos de datos 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Estadísticos/resúmenes pierden información por naturaleza.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Ver más adelante la Docena </a:t>
            </a:r>
            <a:r>
              <a:rPr lang="es-ES" sz="1800" dirty="0" err="1"/>
              <a:t>Datasaurus</a:t>
            </a:r>
            <a:r>
              <a:rPr lang="es-ES" sz="1800" dirty="0"/>
              <a:t>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92132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visuales de conjuntos de datos diseñadas para ayudar a las </a:t>
            </a:r>
            <a:r>
              <a:rPr lang="es-ES" sz="2400" b="1" dirty="0">
                <a:solidFill>
                  <a:srgbClr val="C00000"/>
                </a:solidFill>
              </a:rPr>
              <a:t>personas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No necesitamos </a:t>
            </a:r>
            <a:r>
              <a:rPr lang="es-ES" sz="1800" b="1" dirty="0" err="1"/>
              <a:t>datavis</a:t>
            </a:r>
            <a:r>
              <a:rPr lang="es-ES" sz="1800" b="1" dirty="0"/>
              <a:t> cuando la tarea puede ser totalmente automatizada.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Es posible que no sepamos qué preguntas tenemos de antemano.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399774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4014FB-25C4-DBD1-DDA0-DC994784A53D}"/>
              </a:ext>
            </a:extLst>
          </p:cNvPr>
          <p:cNvSpPr txBox="1">
            <a:spLocks/>
          </p:cNvSpPr>
          <p:nvPr/>
        </p:nvSpPr>
        <p:spPr>
          <a:xfrm>
            <a:off x="530469" y="1065353"/>
            <a:ext cx="4334608" cy="4843077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0"/>
              <a:t>Ejercicio sobre</a:t>
            </a:r>
          </a:p>
          <a:p>
            <a:r>
              <a:rPr lang="es-ES" sz="2000" b="0"/>
              <a:t> </a:t>
            </a:r>
            <a:r>
              <a:rPr lang="es-ES" sz="2000"/>
              <a:t>Representaciones Visuales: </a:t>
            </a:r>
          </a:p>
          <a:p>
            <a:endParaRPr lang="es-ES" sz="1800"/>
          </a:p>
          <a:p>
            <a:r>
              <a:rPr lang="es-ES" sz="1800" b="0"/>
              <a:t>Si nos dicen que dos datasets poseen los mismos estadísticos unos datos poseen los mismos estadísticos/resúmenes (promedio/varianza). </a:t>
            </a:r>
          </a:p>
          <a:p>
            <a:r>
              <a:rPr lang="es-ES" sz="1800"/>
              <a:t>¿Son necesariamente similares o los mismos?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2382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469" y="1065353"/>
            <a:ext cx="4334608" cy="4843077"/>
          </a:xfrm>
        </p:spPr>
        <p:txBody>
          <a:bodyPr/>
          <a:lstStyle/>
          <a:p>
            <a:r>
              <a:rPr lang="es-ES" sz="2000" b="0" dirty="0"/>
              <a:t>Ejercicio sobre</a:t>
            </a:r>
          </a:p>
          <a:p>
            <a:r>
              <a:rPr lang="es-ES" sz="2000" b="0" dirty="0"/>
              <a:t> </a:t>
            </a:r>
            <a:r>
              <a:rPr lang="es-ES" sz="2000" dirty="0"/>
              <a:t>Representaciones Visuales: </a:t>
            </a:r>
          </a:p>
          <a:p>
            <a:endParaRPr lang="es-ES" sz="1800" dirty="0"/>
          </a:p>
          <a:p>
            <a:r>
              <a:rPr lang="es-ES" sz="1800" b="0" dirty="0"/>
              <a:t>Si nos dicen que dos </a:t>
            </a:r>
            <a:r>
              <a:rPr lang="es-ES" sz="1800" b="0" dirty="0" err="1"/>
              <a:t>datasets</a:t>
            </a:r>
            <a:r>
              <a:rPr lang="es-ES" sz="1800" b="0" dirty="0"/>
              <a:t> poseen los mismos estadísticos unos datos poseen los mismos estadísticos/resúmenes (promedio/varianza). </a:t>
            </a:r>
          </a:p>
          <a:p>
            <a:r>
              <a:rPr lang="es-ES" sz="1800" dirty="0"/>
              <a:t>¿Son necesariamente similares o los mismos?</a:t>
            </a:r>
            <a:endParaRPr lang="es-C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357C5-2022-AA1A-97E5-0DC29F29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17860"/>
            <a:ext cx="6424246" cy="46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7ED540-BE18-E14C-0FD9-F333FBDC0F82}"/>
              </a:ext>
            </a:extLst>
          </p:cNvPr>
          <p:cNvSpPr txBox="1"/>
          <p:nvPr/>
        </p:nvSpPr>
        <p:spPr>
          <a:xfrm>
            <a:off x="5471746" y="54813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Este subconjunto posee los mismas “propiedades estadísticas”. https://es.wikipedia.org/wiki/Cuarteto_de_Anscombe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3016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4D72EF5E-DED3-6ACD-2AAA-39827B6E23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0705"/>
          <a:stretch>
            <a:fillRect/>
          </a:stretch>
        </p:blipFill>
        <p:spPr>
          <a:xfrm>
            <a:off x="1501449" y="1424493"/>
            <a:ext cx="8954219" cy="457391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F68E2-600F-4828-8DEA-C4C8152F0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4895" y="859589"/>
            <a:ext cx="8337884" cy="658729"/>
          </a:xfrm>
        </p:spPr>
        <p:txBody>
          <a:bodyPr/>
          <a:lstStyle/>
          <a:p>
            <a:r>
              <a:rPr lang="es-ES" sz="2000" dirty="0"/>
              <a:t>Representaciones Visuales</a:t>
            </a:r>
            <a:endParaRPr lang="es-CL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EC1B50-198A-6D67-C065-7A1691384C64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</p:spTree>
    <p:extLst>
      <p:ext uri="{BB962C8B-B14F-4D97-AF65-F5344CB8AC3E}">
        <p14:creationId xmlns:p14="http://schemas.microsoft.com/office/powerpoint/2010/main" val="385639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285A889-6229-3596-F3CC-D154F339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16" y="3621337"/>
            <a:ext cx="7399019" cy="24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B0AEFD-108C-55C9-72BD-3E047FE689D6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  <p:pic>
        <p:nvPicPr>
          <p:cNvPr id="2054" name="Picture 6" descr="Animating Boxplots">
            <a:extLst>
              <a:ext uri="{FF2B5EF4-FFF2-40B4-BE49-F238E27FC236}">
                <a16:creationId xmlns:a16="http://schemas.microsoft.com/office/drawing/2014/main" id="{0F00D563-9C58-135E-826E-35AE4E9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1" y="1448388"/>
            <a:ext cx="9565257" cy="20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6AB790-BB38-60C8-BE7F-04830140AF4D}"/>
              </a:ext>
            </a:extLst>
          </p:cNvPr>
          <p:cNvSpPr txBox="1">
            <a:spLocks/>
          </p:cNvSpPr>
          <p:nvPr/>
        </p:nvSpPr>
        <p:spPr>
          <a:xfrm>
            <a:off x="1864895" y="859589"/>
            <a:ext cx="8337884" cy="658729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/>
              <a:t>Representaciones Visuales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56487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664" y="1441938"/>
            <a:ext cx="5670672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Existe</a:t>
            </a:r>
            <a:r>
              <a:rPr lang="en-US" sz="5400" b="0" dirty="0">
                <a:solidFill>
                  <a:schemeClr val="tx1"/>
                </a:solidFill>
              </a:rPr>
              <a:t> la major </a:t>
            </a:r>
            <a:r>
              <a:rPr lang="en-US" sz="5400" dirty="0" err="1">
                <a:solidFill>
                  <a:schemeClr val="tx1"/>
                </a:solidFill>
              </a:rPr>
              <a:t>visualización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br>
              <a:rPr lang="en-US" sz="5400" b="0" dirty="0">
                <a:solidFill>
                  <a:schemeClr val="tx1"/>
                </a:solidFill>
              </a:rPr>
            </a:br>
            <a:br>
              <a:rPr lang="en-US" sz="2400" b="0" dirty="0">
                <a:solidFill>
                  <a:schemeClr val="tx1"/>
                </a:solidFill>
              </a:rPr>
            </a:br>
            <a:r>
              <a:rPr lang="es-ES" sz="1200" b="0" dirty="0">
                <a:solidFill>
                  <a:schemeClr val="tx1"/>
                </a:solidFill>
              </a:rPr>
              <a:t>Ejemplo adaptado del tweet de Lisa Charlotte </a:t>
            </a:r>
            <a:r>
              <a:rPr lang="es-ES" sz="1200" b="0" dirty="0" err="1">
                <a:solidFill>
                  <a:schemeClr val="tx1"/>
                </a:solidFill>
              </a:rPr>
              <a:t>Rost</a:t>
            </a:r>
            <a:r>
              <a:rPr lang="es-ES" sz="1200" b="0" dirty="0">
                <a:solidFill>
                  <a:schemeClr val="tx1"/>
                </a:solidFill>
              </a:rPr>
              <a:t> que a su vez está viene del ejemplo del libro "</a:t>
            </a:r>
            <a:r>
              <a:rPr lang="es-ES" sz="1200" b="0" i="1" dirty="0">
                <a:solidFill>
                  <a:schemeClr val="tx1"/>
                </a:solidFill>
              </a:rPr>
              <a:t>Show me </a:t>
            </a:r>
            <a:r>
              <a:rPr lang="es-ES" sz="1200" b="0" i="1" dirty="0" err="1">
                <a:solidFill>
                  <a:schemeClr val="tx1"/>
                </a:solidFill>
              </a:rPr>
              <a:t>the</a:t>
            </a:r>
            <a:r>
              <a:rPr lang="es-ES" sz="1200" b="0" i="1" dirty="0">
                <a:solidFill>
                  <a:schemeClr val="tx1"/>
                </a:solidFill>
              </a:rPr>
              <a:t> </a:t>
            </a:r>
            <a:r>
              <a:rPr lang="es-ES" sz="1200" b="0" i="1" dirty="0" err="1">
                <a:solidFill>
                  <a:schemeClr val="tx1"/>
                </a:solidFill>
              </a:rPr>
              <a:t>numbers</a:t>
            </a:r>
            <a:r>
              <a:rPr lang="es-ES" sz="1200" b="0" dirty="0">
                <a:solidFill>
                  <a:schemeClr val="tx1"/>
                </a:solidFill>
              </a:rPr>
              <a:t>" de Stephen </a:t>
            </a:r>
            <a:r>
              <a:rPr lang="es-ES" sz="1200" b="0" dirty="0" err="1">
                <a:solidFill>
                  <a:schemeClr val="tx1"/>
                </a:solidFill>
              </a:rPr>
              <a:t>Few</a:t>
            </a:r>
            <a:r>
              <a:rPr lang="es-ES" sz="1200" b="0" dirty="0">
                <a:solidFill>
                  <a:schemeClr val="tx1"/>
                </a:solidFill>
              </a:rPr>
              <a:t>.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22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1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8B2CA2-967C-5082-11E9-A8553C4B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1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2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BB3313-6BD0-853F-4680-C039931F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3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EF37EF-60F3-3CE9-6779-430C0C86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Bienvenidos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5655" y="-120161"/>
            <a:ext cx="6623538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¿Cuál es la mejor opción?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EE68-8416-C018-024B-7D76F7A3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2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664" y="1441938"/>
            <a:ext cx="5670672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5400" b="0" dirty="0">
                <a:solidFill>
                  <a:schemeClr val="tx1"/>
                </a:solidFill>
              </a:rPr>
              <a:t>Vamos a la </a:t>
            </a:r>
            <a:r>
              <a:rPr lang="es-ES" sz="5400" dirty="0">
                <a:solidFill>
                  <a:schemeClr val="tx1"/>
                </a:solidFill>
              </a:rPr>
              <a:t>consola</a:t>
            </a:r>
            <a:r>
              <a:rPr lang="es-ES" sz="5400" b="0" dirty="0">
                <a:solidFill>
                  <a:schemeClr val="tx1"/>
                </a:solidFill>
              </a:rPr>
              <a:t>(!)(?)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7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Ante de ir a consola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820939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Utilizaremos R como herramienta principal. Se puede utilizar </a:t>
            </a:r>
            <a:r>
              <a:rPr lang="es-ES" sz="2400" dirty="0" err="1">
                <a:solidFill>
                  <a:schemeClr val="tx1">
                    <a:lumMod val="75000"/>
                  </a:schemeClr>
                </a:solidFill>
              </a:rPr>
              <a:t>RstudioCloud</a:t>
            </a: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 en caso de no querer instalar nada en vuestro PC.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chemeClr val="tx1">
                    <a:lumMod val="75000"/>
                  </a:schemeClr>
                </a:solidFill>
              </a:rPr>
              <a:t>Cloning a GitHub repo into an </a:t>
            </a:r>
            <a:r>
              <a:rPr lang="en-US" sz="2400" i="1" dirty="0" err="1">
                <a:solidFill>
                  <a:schemeClr val="tx1">
                    <a:lumMod val="75000"/>
                  </a:schemeClr>
                </a:solidFill>
              </a:rPr>
              <a:t>rstudio.cloud</a:t>
            </a:r>
            <a:r>
              <a:rPr lang="en-US" sz="2400" i="1" dirty="0">
                <a:solidFill>
                  <a:schemeClr val="tx1">
                    <a:lumMod val="75000"/>
                  </a:schemeClr>
                </a:solidFill>
              </a:rPr>
              <a:t> project</a:t>
            </a:r>
          </a:p>
          <a:p>
            <a:pPr>
              <a:lnSpc>
                <a:spcPct val="150000"/>
              </a:lnSpc>
            </a:pPr>
            <a:r>
              <a:rPr lang="es-ES" sz="1400" i="1" dirty="0">
                <a:solidFill>
                  <a:schemeClr val="tx1">
                    <a:lumMod val="75000"/>
                  </a:schemeClr>
                </a:solidFill>
              </a:rPr>
              <a:t>https://www.youtube.com/watch?v=B2PJQxRuMFw&amp;ab_channel=MauroLepore</a:t>
            </a:r>
          </a:p>
          <a:p>
            <a:pPr>
              <a:lnSpc>
                <a:spcPct val="150000"/>
              </a:lnSpc>
            </a:pPr>
            <a:endParaRPr lang="es-ES" sz="24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Repositorio a clonar es https://github.com/jbkunst/DBDC-visualizacion-de-datos.</a:t>
            </a:r>
            <a:endParaRPr lang="es-CL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Nuestro ambiente de trabajo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2636116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Mi!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Magíster Estadística.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+10 años en Riesgo Crédito. </a:t>
            </a:r>
            <a:r>
              <a:rPr lang="es-ES" sz="1400" dirty="0" err="1"/>
              <a:t>Muuuchos</a:t>
            </a:r>
            <a:r>
              <a:rPr lang="es-ES" sz="1400" dirty="0"/>
              <a:t> bancos y similares.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Profesor de diversos cursos de pregrado, diplomados y magíster.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He desarrollado algunos paquetes de R.</a:t>
            </a: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2000" dirty="0"/>
              <a:t>Joshua Kunst Fuentes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1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Ustedes!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Este curso es para 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>
              <a:lnSpc>
                <a:spcPct val="200000"/>
              </a:lnSpc>
            </a:pP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2247900"/>
            <a:ext cx="5334000" cy="339239"/>
          </a:xfrm>
        </p:spPr>
        <p:txBody>
          <a:bodyPr/>
          <a:lstStyle/>
          <a:p>
            <a:r>
              <a:rPr lang="es-ES" sz="2000" dirty="0"/>
              <a:t>https://forms.gle/wZGW37vV9WfdXqzN6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7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EBB09-0EED-4C96-AA86-AAD1D9631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Acerca del Curso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3911E-7A8C-41F3-991C-5CA2F0560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6" y="2939236"/>
            <a:ext cx="1041852" cy="1041852"/>
          </a:xfrm>
        </p:spPr>
        <p:txBody>
          <a:bodyPr/>
          <a:lstStyle/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021310-3E29-4874-8486-1938FA25F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37179" y="2939236"/>
            <a:ext cx="4215946" cy="1041852"/>
          </a:xfrm>
        </p:spPr>
        <p:txBody>
          <a:bodyPr/>
          <a:lstStyle/>
          <a:p>
            <a:r>
              <a:rPr lang="es-CL" b="1" dirty="0"/>
              <a:t>Comprender los fundamentos teóricos</a:t>
            </a:r>
          </a:p>
          <a:p>
            <a:r>
              <a:rPr lang="es-ES" dirty="0"/>
              <a:t>Principios y conceptos fundamentales de </a:t>
            </a:r>
            <a:r>
              <a:rPr lang="es-ES" dirty="0" err="1"/>
              <a:t>datavis</a:t>
            </a:r>
            <a:r>
              <a:rPr lang="es-ES" dirty="0"/>
              <a:t>: modelo conceptual, transformaciones de datos, representaciones visuales.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B72D23-8990-4DF4-82E2-AC34D878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77" y="2939236"/>
            <a:ext cx="1041852" cy="1041852"/>
          </a:xfrm>
        </p:spPr>
        <p:txBody>
          <a:bodyPr/>
          <a:lstStyle/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41F3D3-076D-4B02-96EE-1990A130D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0729" y="2939236"/>
            <a:ext cx="4215947" cy="1041852"/>
          </a:xfrm>
        </p:spPr>
        <p:txBody>
          <a:bodyPr/>
          <a:lstStyle/>
          <a:p>
            <a:r>
              <a:rPr lang="es-ES" b="1" dirty="0"/>
              <a:t>Técnicas de diseño efectivas</a:t>
            </a:r>
          </a:p>
          <a:p>
            <a:r>
              <a:rPr lang="es-ES" dirty="0"/>
              <a:t>Comprensión de las tareas y audiencias, selección de representaciones visuales adecuadas, aplicación de principios de diseño y la evaluación de la usabilidad de las visualizaciones.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7C90545-10ED-4469-B380-EA20591C0E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145736"/>
            <a:ext cx="1041852" cy="1041852"/>
          </a:xfrm>
        </p:spPr>
        <p:txBody>
          <a:bodyPr/>
          <a:lstStyle/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1CC9F1-2751-47B0-965C-9D66AFAA4B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37177" y="4145736"/>
            <a:ext cx="4215947" cy="1041852"/>
          </a:xfrm>
          <a:solidFill>
            <a:schemeClr val="bg1"/>
          </a:solidFill>
        </p:spPr>
        <p:txBody>
          <a:bodyPr lIns="216000" tIns="216000" rIns="216000" bIns="216000" anchor="ctr" anchorCtr="0"/>
          <a:lstStyle/>
          <a:p>
            <a:r>
              <a:rPr lang="es-ES" b="1" dirty="0"/>
              <a:t>Herramientas y tecnologías</a:t>
            </a:r>
          </a:p>
          <a:p>
            <a:r>
              <a:rPr lang="es-ES" dirty="0"/>
              <a:t>Adquirir habilidades prácticas en el uso de herramientas y tecnologías específicas para la visualización de datos: ggplot2, </a:t>
            </a:r>
            <a:r>
              <a:rPr lang="es-ES" dirty="0" err="1"/>
              <a:t>htmlwidgets</a:t>
            </a:r>
            <a:r>
              <a:rPr lang="es-ES" dirty="0"/>
              <a:t>, </a:t>
            </a:r>
            <a:r>
              <a:rPr lang="es-ES" dirty="0" err="1"/>
              <a:t>shiny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C6A2699-922D-4CF2-B863-F0F77493E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8876" y="4145736"/>
            <a:ext cx="1041852" cy="1041852"/>
          </a:xfrm>
        </p:spPr>
        <p:txBody>
          <a:bodyPr/>
          <a:lstStyle/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6B20024-9592-4433-9017-58BC4455C9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80728" y="4145736"/>
            <a:ext cx="4215947" cy="1041852"/>
          </a:xfrm>
        </p:spPr>
        <p:txBody>
          <a:bodyPr/>
          <a:lstStyle/>
          <a:p>
            <a:r>
              <a:rPr lang="es-ES" b="1" dirty="0"/>
              <a:t>Casos de estudio y aplicaciones prácticas</a:t>
            </a:r>
          </a:p>
          <a:p>
            <a:r>
              <a:rPr lang="es-ES" dirty="0"/>
              <a:t>Explorar ejemplos prácticos y casos de estudio que permitan aplicar los conceptos y técnicas aprendidas en contextos reales.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269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E4CC1397-619F-C884-03C7-EA4D4F756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616083"/>
              </p:ext>
            </p:extLst>
          </p:nvPr>
        </p:nvGraphicFramePr>
        <p:xfrm>
          <a:off x="3880338" y="611980"/>
          <a:ext cx="8334375" cy="563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ítulo 1">
            <a:extLst>
              <a:ext uri="{FF2B5EF4-FFF2-40B4-BE49-F238E27FC236}">
                <a16:creationId xmlns:a16="http://schemas.microsoft.com/office/drawing/2014/main" id="{D896BF52-FC04-4DB5-A74E-647F373EE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02" y="1132742"/>
            <a:ext cx="416517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</a:rPr>
              <a:t>Lo que veremos en el curso: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7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</a:t>
            </a:r>
            <a:r>
              <a:rPr lang="es-ES" sz="1800" dirty="0" err="1"/>
              <a:t>Frameworks</a:t>
            </a:r>
            <a:r>
              <a:rPr lang="es-ES" sz="1800" dirty="0"/>
              <a:t> de visualización WWH. </a:t>
            </a:r>
            <a:r>
              <a:rPr lang="es-ES" sz="1800" dirty="0" err="1"/>
              <a:t>T.Munzner</a:t>
            </a:r>
            <a:r>
              <a:rPr lang="es-ES" sz="1800" dirty="0"/>
              <a:t>, </a:t>
            </a:r>
            <a:r>
              <a:rPr lang="es-ES" sz="1800" dirty="0" err="1"/>
              <a:t>A.Kirk</a:t>
            </a:r>
            <a:r>
              <a:rPr lang="es-ES" sz="1800" dirty="0"/>
              <a:t>, </a:t>
            </a:r>
            <a:r>
              <a:rPr lang="es-ES" sz="1800" dirty="0" err="1"/>
              <a:t>E.Tufte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 Codificación de datos  / 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Buenas prácticas, colores.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8 Clases desde 29 julio a 16 agosto. Horario 18:30 – 21:45, break 20:00 a 20:15.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Evaluaciones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2 evaluaciones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Primera evaluación a mitad del curso.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Evaluación final</a:t>
            </a:r>
          </a:p>
        </p:txBody>
      </p:sp>
    </p:spTree>
    <p:extLst>
      <p:ext uri="{BB962C8B-B14F-4D97-AF65-F5344CB8AC3E}">
        <p14:creationId xmlns:p14="http://schemas.microsoft.com/office/powerpoint/2010/main" val="586843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1353</Words>
  <Application>Microsoft Office PowerPoint</Application>
  <PresentationFormat>Panorámica</PresentationFormat>
  <Paragraphs>145</Paragraphs>
  <Slides>33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Bienvenidos</vt:lpstr>
      <vt:lpstr>Acerca de Mi!</vt:lpstr>
      <vt:lpstr>Acerca de Ustedes!</vt:lpstr>
      <vt:lpstr>Acerca del Curso</vt:lpstr>
      <vt:lpstr>Lo que veremos en el curso:</vt:lpstr>
      <vt:lpstr>Programa </vt:lpstr>
      <vt:lpstr>Evaluaciones </vt:lpstr>
      <vt:lpstr>Comencemos con un poco de Historia  El que sabe de donde viene…</vt:lpstr>
      <vt:lpstr>Presentación de PowerPoint</vt:lpstr>
      <vt:lpstr>Presentación de PowerPoint</vt:lpstr>
      <vt:lpstr>Presentación de PowerPoint</vt:lpstr>
      <vt:lpstr>¿Que es visualización?</vt:lpstr>
      <vt:lpstr>¿Qué es visualización ? (ver. 0)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Presentación de PowerPoint</vt:lpstr>
      <vt:lpstr>Presentación de PowerPoint</vt:lpstr>
      <vt:lpstr>Presentación de PowerPoint</vt:lpstr>
      <vt:lpstr>Presentación de PowerPoint</vt:lpstr>
      <vt:lpstr>¿Existe la major visualización?  Ejemplo adaptado del tweet de Lisa Charlotte Rost que a su vez está viene del ejemplo del libro "Show me the numbers" de Stephen Few.</vt:lpstr>
      <vt:lpstr>Opción 1</vt:lpstr>
      <vt:lpstr>Opción 2</vt:lpstr>
      <vt:lpstr>Opción 3</vt:lpstr>
      <vt:lpstr>¿Cuál es la mejor opción?</vt:lpstr>
      <vt:lpstr>Vamos a la consola(!)(?)</vt:lpstr>
      <vt:lpstr>Ante de ir a consola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12</cp:revision>
  <dcterms:created xsi:type="dcterms:W3CDTF">2022-01-17T15:11:25Z</dcterms:created>
  <dcterms:modified xsi:type="dcterms:W3CDTF">2023-06-28T21:54:29Z</dcterms:modified>
</cp:coreProperties>
</file>